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62" r:id="rId7"/>
    <p:sldId id="263" r:id="rId8"/>
    <p:sldId id="264" r:id="rId9"/>
    <p:sldId id="267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3359A-50F0-4156-81F9-ACB5073EAC0B}" v="273" dt="2021-09-23T07:49:27.151"/>
    <p1510:client id="{BF49984E-329E-1F4E-BA57-9C382C91DD54}" v="8" dt="2021-09-22T21:22:32.2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37" d="100"/>
          <a:sy n="137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Ward" userId="S::tim.ward@kentyou.com::cd7e8acf-3c3e-4399-9857-438509c959cf" providerId="AD" clId="Web-{9ED3359A-50F0-4156-81F9-ACB5073EAC0B}"/>
    <pc:docChg chg="modSld">
      <pc:chgData name="Timothy Ward" userId="S::tim.ward@kentyou.com::cd7e8acf-3c3e-4399-9857-438509c959cf" providerId="AD" clId="Web-{9ED3359A-50F0-4156-81F9-ACB5073EAC0B}" dt="2021-09-23T07:49:27.151" v="164" actId="20577"/>
      <pc:docMkLst>
        <pc:docMk/>
      </pc:docMkLst>
      <pc:sldChg chg="modSp">
        <pc:chgData name="Timothy Ward" userId="S::tim.ward@kentyou.com::cd7e8acf-3c3e-4399-9857-438509c959cf" providerId="AD" clId="Web-{9ED3359A-50F0-4156-81F9-ACB5073EAC0B}" dt="2021-09-23T07:49:27.151" v="164" actId="20577"/>
        <pc:sldMkLst>
          <pc:docMk/>
          <pc:sldMk cId="798450109" sldId="264"/>
        </pc:sldMkLst>
        <pc:spChg chg="mod">
          <ac:chgData name="Timothy Ward" userId="S::tim.ward@kentyou.com::cd7e8acf-3c3e-4399-9857-438509c959cf" providerId="AD" clId="Web-{9ED3359A-50F0-4156-81F9-ACB5073EAC0B}" dt="2021-09-23T07:49:27.151" v="164" actId="20577"/>
          <ac:spMkLst>
            <pc:docMk/>
            <pc:sldMk cId="798450109" sldId="264"/>
            <ac:spMk id="7" creationId="{EB9C440F-0412-F848-ABEF-C680619959B0}"/>
          </ac:spMkLst>
        </pc:spChg>
      </pc:sldChg>
      <pc:sldChg chg="modSp">
        <pc:chgData name="Timothy Ward" userId="S::tim.ward@kentyou.com::cd7e8acf-3c3e-4399-9857-438509c959cf" providerId="AD" clId="Web-{9ED3359A-50F0-4156-81F9-ACB5073EAC0B}" dt="2021-09-23T07:47:32.961" v="149" actId="20577"/>
        <pc:sldMkLst>
          <pc:docMk/>
          <pc:sldMk cId="2423779663" sldId="266"/>
        </pc:sldMkLst>
        <pc:spChg chg="mod">
          <ac:chgData name="Timothy Ward" userId="S::tim.ward@kentyou.com::cd7e8acf-3c3e-4399-9857-438509c959cf" providerId="AD" clId="Web-{9ED3359A-50F0-4156-81F9-ACB5073EAC0B}" dt="2021-09-23T07:47:32.961" v="149" actId="20577"/>
          <ac:spMkLst>
            <pc:docMk/>
            <pc:sldMk cId="2423779663" sldId="266"/>
            <ac:spMk id="5" creationId="{E77EC628-BA4D-8245-88C8-98D04E0E797E}"/>
          </ac:spMkLst>
        </pc:spChg>
        <pc:spChg chg="mod">
          <ac:chgData name="Timothy Ward" userId="S::tim.ward@kentyou.com::cd7e8acf-3c3e-4399-9857-438509c959cf" providerId="AD" clId="Web-{9ED3359A-50F0-4156-81F9-ACB5073EAC0B}" dt="2021-09-23T07:39:06.655" v="2" actId="20577"/>
          <ac:spMkLst>
            <pc:docMk/>
            <pc:sldMk cId="2423779663" sldId="266"/>
            <ac:spMk id="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9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3;p16" descr="Google Shape;1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-430233"/>
            <a:ext cx="7499350" cy="416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14;p16" descr="Google Shape;14;p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-3"/>
            <a:ext cx="2010191" cy="7709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7" descr="Google Shape;16;p17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3894454" y="0"/>
            <a:ext cx="5249546" cy="14579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7;p17"/>
          <p:cNvSpPr txBox="1"/>
          <p:nvPr/>
        </p:nvSpPr>
        <p:spPr>
          <a:xfrm>
            <a:off x="396046" y="4782286"/>
            <a:ext cx="2042151" cy="24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1000" b="1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04/05/2020</a:t>
            </a:r>
          </a:p>
        </p:txBody>
      </p:sp>
      <p:sp>
        <p:nvSpPr>
          <p:cNvPr id="4" name="Google Shape;18;p17"/>
          <p:cNvSpPr txBox="1"/>
          <p:nvPr/>
        </p:nvSpPr>
        <p:spPr>
          <a:xfrm>
            <a:off x="3244650" y="4782286"/>
            <a:ext cx="4847661" cy="24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1000" b="1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AI4Cities Presentation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2029" y="4782286"/>
            <a:ext cx="245364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000" b="1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Google Shape;20;p17" descr="Google Shape;20;p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-3"/>
            <a:ext cx="1445548" cy="5544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Extra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30;p1" descr="Google Shape;130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033"/>
            <a:ext cx="9204671" cy="592843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Google Shape;128;p1"/>
          <p:cNvSpPr txBox="1">
            <a:spLocks noGrp="1"/>
          </p:cNvSpPr>
          <p:nvPr>
            <p:ph type="title" idx="4294967295"/>
          </p:nvPr>
        </p:nvSpPr>
        <p:spPr>
          <a:xfrm>
            <a:off x="1449776" y="851295"/>
            <a:ext cx="6376796" cy="557142"/>
          </a:xfrm>
          <a:prstGeom prst="rect">
            <a:avLst/>
          </a:prstGeom>
          <a:solidFill>
            <a:srgbClr val="FFFFFF">
              <a:alpha val="31000"/>
            </a:srgbClr>
          </a:solidFill>
        </p:spPr>
        <p:txBody>
          <a:bodyPr lIns="45699" tIns="45699" rIns="45699" bIns="45699" anchor="t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700" b="1">
                <a:solidFill>
                  <a:schemeClr val="accent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Accelerating carbon neutrality</a:t>
            </a:r>
          </a:p>
        </p:txBody>
      </p:sp>
      <p:sp>
        <p:nvSpPr>
          <p:cNvPr id="35" name="Google Shape;129;p1"/>
          <p:cNvSpPr txBox="1">
            <a:spLocks noGrp="1"/>
          </p:cNvSpPr>
          <p:nvPr>
            <p:ph type="body" sz="quarter" idx="4294967295"/>
          </p:nvPr>
        </p:nvSpPr>
        <p:spPr>
          <a:xfrm>
            <a:off x="1321277" y="5062601"/>
            <a:ext cx="7468160" cy="54247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>
              <a:lnSpc>
                <a:spcPct val="125000"/>
              </a:lnSpc>
              <a:defRPr sz="1200" b="1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dirty="0"/>
              <a:t>Ai4Cities kick-off webinar Phase 2</a:t>
            </a:r>
            <a:r>
              <a:rPr b="0" dirty="0"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dirty="0"/>
              <a:t>Name, </a:t>
            </a:r>
            <a:r>
              <a:rPr dirty="0" err="1"/>
              <a:t>organisation</a:t>
            </a:r>
            <a:r>
              <a:rPr dirty="0"/>
              <a:t>:</a:t>
            </a:r>
            <a:r>
              <a:rPr lang="es-ES" dirty="0"/>
              <a:t> Tim Ward, CTO, Kentyou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9;p17"/>
          <p:cNvSpPr txBox="1">
            <a:spLocks noGrp="1"/>
          </p:cNvSpPr>
          <p:nvPr>
            <p:ph type="sldNum" sz="quarter" idx="2"/>
          </p:nvPr>
        </p:nvSpPr>
        <p:spPr>
          <a:xfrm>
            <a:off x="8619762" y="4781097"/>
            <a:ext cx="167631" cy="246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38" name="Google Shape;139;p3"/>
          <p:cNvSpPr txBox="1"/>
          <p:nvPr/>
        </p:nvSpPr>
        <p:spPr>
          <a:xfrm>
            <a:off x="83976" y="543257"/>
            <a:ext cx="7103676" cy="65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t">
            <a:normAutofit lnSpcReduction="10000"/>
          </a:bodyPr>
          <a:lstStyle>
            <a:lvl1pPr defTabSz="685800">
              <a:defRPr sz="1875"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n-GB" sz="1850" dirty="0"/>
              <a:t>Innovative </a:t>
            </a:r>
            <a:r>
              <a:rPr lang="en-GB" sz="1850" dirty="0" err="1"/>
              <a:t>startup</a:t>
            </a:r>
            <a:r>
              <a:rPr lang="en-GB" sz="1850" dirty="0"/>
              <a:t> providing an urban data platform with advanced data analytics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5" name="Google Shape;140;p3">
            <a:extLst>
              <a:ext uri="{FF2B5EF4-FFF2-40B4-BE49-F238E27FC236}">
                <a16:creationId xmlns:a16="http://schemas.microsoft.com/office/drawing/2014/main" id="{E77EC628-BA4D-8245-88C8-98D04E0E797E}"/>
              </a:ext>
            </a:extLst>
          </p:cNvPr>
          <p:cNvSpPr txBox="1"/>
          <p:nvPr/>
        </p:nvSpPr>
        <p:spPr>
          <a:xfrm>
            <a:off x="47416" y="1193542"/>
            <a:ext cx="3588398" cy="3508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t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Target sub-challenges: 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Mobility as a Service </a:t>
            </a:r>
          </a:p>
          <a:p>
            <a:pPr marL="406400" lvl="3" indent="-26797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Optimisation of placement of soft mobility terminals</a:t>
            </a:r>
            <a:endParaRPr lang="en-GB" dirty="0"/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Traffic flow optimization</a:t>
            </a:r>
          </a:p>
          <a:p>
            <a:pPr marL="444500" lvl="1" indent="-27749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Traffic and crowd monitoring,</a:t>
            </a:r>
            <a:r>
              <a:rPr lang="en-GB" dirty="0">
                <a:ea typeface="Open Sans"/>
                <a:cs typeface="Open Sans"/>
              </a:rPr>
              <a:t>  intersection and </a:t>
            </a:r>
            <a:r>
              <a:rPr lang="en-GB" dirty="0" err="1">
                <a:ea typeface="Open Sans"/>
                <a:cs typeface="Open Sans"/>
              </a:rPr>
              <a:t>PoI</a:t>
            </a:r>
            <a:r>
              <a:rPr lang="en-GB" dirty="0">
                <a:ea typeface="Open Sans"/>
                <a:cs typeface="Open Sans"/>
              </a:rPr>
              <a:t> "hot spots", visualisation</a:t>
            </a:r>
            <a:r>
              <a:rPr lang="en-GB" dirty="0"/>
              <a:t> and forecasting</a:t>
            </a:r>
          </a:p>
          <a:p>
            <a:pPr marL="285750" lvl="1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Wildcard: Impact monitoring</a:t>
            </a:r>
          </a:p>
          <a:p>
            <a:pPr marL="490220" lvl="1" indent="-27749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Monitoring the environmental impact of mobility changes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0FAEDA-E2EB-ED4C-8CD4-8DA80072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14" y="1396008"/>
            <a:ext cx="5340235" cy="289432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28DF19-2540-9F46-B22D-A48A448B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200" y="0"/>
            <a:ext cx="1627728" cy="6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796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9;p17"/>
          <p:cNvSpPr txBox="1">
            <a:spLocks noGrp="1"/>
          </p:cNvSpPr>
          <p:nvPr>
            <p:ph type="sldNum" sz="quarter" idx="2"/>
          </p:nvPr>
        </p:nvSpPr>
        <p:spPr>
          <a:xfrm>
            <a:off x="8612660" y="4782286"/>
            <a:ext cx="174733" cy="243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8" name="Google Shape;139;p3"/>
          <p:cNvSpPr txBox="1"/>
          <p:nvPr/>
        </p:nvSpPr>
        <p:spPr>
          <a:xfrm>
            <a:off x="83976" y="662228"/>
            <a:ext cx="5962261" cy="53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defTabSz="685800">
              <a:defRPr sz="1875"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ES" dirty="0" err="1"/>
              <a:t>Phase</a:t>
            </a:r>
            <a:r>
              <a:rPr lang="es-ES" dirty="0"/>
              <a:t> 1 </a:t>
            </a:r>
            <a:r>
              <a:rPr lang="es-ES" dirty="0" err="1"/>
              <a:t>activities</a:t>
            </a:r>
            <a:r>
              <a:rPr lang="es-ES" dirty="0"/>
              <a:t> and </a:t>
            </a:r>
            <a:r>
              <a:rPr lang="es-ES" dirty="0" err="1"/>
              <a:t>results</a:t>
            </a:r>
            <a:r>
              <a:rPr lang="es-ES" dirty="0"/>
              <a:t> –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needs</a:t>
            </a:r>
            <a:r>
              <a:rPr lang="es-ES" dirty="0"/>
              <a:t> and </a:t>
            </a:r>
            <a:r>
              <a:rPr lang="es-ES" dirty="0" err="1"/>
              <a:t>user</a:t>
            </a:r>
            <a:r>
              <a:rPr lang="es-ES" dirty="0"/>
              <a:t> interviews</a:t>
            </a:r>
            <a:endParaRPr sz="900" dirty="0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B09A79-4693-F540-8CFA-CAE52E31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69" y="1461661"/>
            <a:ext cx="5071439" cy="2794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85F098-BC54-4D48-8A16-0AD31D03C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194" y="3314851"/>
            <a:ext cx="934075" cy="6155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EEC109-A51F-4D49-8A91-399025188F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89" y="3986256"/>
            <a:ext cx="1100529" cy="673793"/>
          </a:xfrm>
          <a:prstGeom prst="rect">
            <a:avLst/>
          </a:prstGeom>
        </p:spPr>
      </p:pic>
      <p:pic>
        <p:nvPicPr>
          <p:cNvPr id="11" name="Picture 2" descr="RÃ©sultat de recherche d'images pour &quot;montpellier logo&quot;">
            <a:extLst>
              <a:ext uri="{FF2B5EF4-FFF2-40B4-BE49-F238E27FC236}">
                <a16:creationId xmlns:a16="http://schemas.microsoft.com/office/drawing/2014/main" id="{4AF3A38E-D06B-B14C-8C3B-B577A164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81" y="2451912"/>
            <a:ext cx="682125" cy="6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marseille ville logo&quot;">
            <a:extLst>
              <a:ext uri="{FF2B5EF4-FFF2-40B4-BE49-F238E27FC236}">
                <a16:creationId xmlns:a16="http://schemas.microsoft.com/office/drawing/2014/main" id="{2E779A28-4289-244C-96B5-CEC05F09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004" y="2871275"/>
            <a:ext cx="1250871" cy="3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grand lyon logo&quot;">
            <a:extLst>
              <a:ext uri="{FF2B5EF4-FFF2-40B4-BE49-F238E27FC236}">
                <a16:creationId xmlns:a16="http://schemas.microsoft.com/office/drawing/2014/main" id="{112DD862-B858-8547-886F-DEF79B7A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720" y="1585037"/>
            <a:ext cx="1104790" cy="2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Ã©sultat de recherche d'images pour &quot;nice metropole&quot;">
            <a:extLst>
              <a:ext uri="{FF2B5EF4-FFF2-40B4-BE49-F238E27FC236}">
                <a16:creationId xmlns:a16="http://schemas.microsoft.com/office/drawing/2014/main" id="{E9BB10A7-7224-4643-967C-B514C1B2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97" y="2443391"/>
            <a:ext cx="431544" cy="4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C7E39C-4481-1343-A41A-DF5E9FAC4E3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29" y="5534118"/>
            <a:ext cx="1150791" cy="3344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0154A8C-2B79-904A-A306-09C46D9BDC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93" y="4376540"/>
            <a:ext cx="972296" cy="2171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7EE0C69-0BA7-C748-91EF-F311B0041D2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0" y="3769227"/>
            <a:ext cx="380775" cy="4890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EF54A5B-E230-8841-AAAD-CC56DE13D0D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38" y="1618588"/>
            <a:ext cx="508701" cy="5087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77254C1-8A8A-384D-A57B-D48A9492D6B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95" y="3656230"/>
            <a:ext cx="749251" cy="4495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E778BB4-D37D-1C44-AE0D-53020D80EDC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002" y="5507133"/>
            <a:ext cx="1303109" cy="26976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E7F0781-278B-1E46-A0C7-25BC906F2FB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8" y="3116069"/>
            <a:ext cx="1267558" cy="380267"/>
          </a:xfrm>
          <a:prstGeom prst="rect">
            <a:avLst/>
          </a:prstGeom>
        </p:spPr>
      </p:pic>
      <p:pic>
        <p:nvPicPr>
          <p:cNvPr id="25" name="Picture 2" descr="Un logo « moderne et fort » pour l'agglomération Paris-Saclay - Le Parisien">
            <a:extLst>
              <a:ext uri="{FF2B5EF4-FFF2-40B4-BE49-F238E27FC236}">
                <a16:creationId xmlns:a16="http://schemas.microsoft.com/office/drawing/2014/main" id="{8730DEB6-DFAB-8841-AABA-E4A0F63C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17" y="1910737"/>
            <a:ext cx="934075" cy="5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ésultat de recherche d'images pour &quot;bordeaux métropole logo&quot;">
            <a:extLst>
              <a:ext uri="{FF2B5EF4-FFF2-40B4-BE49-F238E27FC236}">
                <a16:creationId xmlns:a16="http://schemas.microsoft.com/office/drawing/2014/main" id="{31265E12-4B42-7C43-876B-708F6DB1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890" y="1956594"/>
            <a:ext cx="853679" cy="5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19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9;p17"/>
          <p:cNvSpPr txBox="1">
            <a:spLocks noGrp="1"/>
          </p:cNvSpPr>
          <p:nvPr>
            <p:ph type="sldNum" sz="quarter" idx="2"/>
          </p:nvPr>
        </p:nvSpPr>
        <p:spPr>
          <a:xfrm>
            <a:off x="8612660" y="4782286"/>
            <a:ext cx="174733" cy="243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8" name="Google Shape;139;p3"/>
          <p:cNvSpPr txBox="1"/>
          <p:nvPr/>
        </p:nvSpPr>
        <p:spPr>
          <a:xfrm>
            <a:off x="83976" y="652894"/>
            <a:ext cx="6447453" cy="53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defTabSz="685800">
              <a:defRPr sz="1875"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ES" dirty="0" err="1"/>
              <a:t>Phase</a:t>
            </a:r>
            <a:r>
              <a:rPr lang="es-ES" dirty="0"/>
              <a:t> 1 </a:t>
            </a:r>
            <a:r>
              <a:rPr lang="es-ES" dirty="0" err="1"/>
              <a:t>activities</a:t>
            </a:r>
            <a:r>
              <a:rPr lang="es-ES" dirty="0"/>
              <a:t> and </a:t>
            </a:r>
            <a:r>
              <a:rPr lang="es-ES" dirty="0" err="1"/>
              <a:t>results</a:t>
            </a:r>
            <a:r>
              <a:rPr lang="es-ES" dirty="0"/>
              <a:t> -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oriented</a:t>
            </a:r>
            <a:r>
              <a:rPr lang="es-ES" dirty="0"/>
              <a:t> </a:t>
            </a:r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sz="900" dirty="0">
              <a:solidFill>
                <a:srgbClr val="000000"/>
              </a:solidFill>
            </a:endParaRP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5AEACB11-9E5F-0746-AE3D-361BD1EE2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42" y="1313070"/>
            <a:ext cx="6447453" cy="34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6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9;p17"/>
          <p:cNvSpPr txBox="1">
            <a:spLocks noGrp="1"/>
          </p:cNvSpPr>
          <p:nvPr>
            <p:ph type="sldNum" sz="quarter" idx="2"/>
          </p:nvPr>
        </p:nvSpPr>
        <p:spPr>
          <a:xfrm>
            <a:off x="8612660" y="4782286"/>
            <a:ext cx="174733" cy="243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38" name="Google Shape;139;p3"/>
          <p:cNvSpPr txBox="1"/>
          <p:nvPr/>
        </p:nvSpPr>
        <p:spPr>
          <a:xfrm>
            <a:off x="83976" y="764866"/>
            <a:ext cx="7103676" cy="53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defTabSz="685800">
              <a:defRPr sz="1875"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es-ES" dirty="0" err="1"/>
              <a:t>Phase</a:t>
            </a:r>
            <a:r>
              <a:rPr lang="es-ES" dirty="0"/>
              <a:t> 2 </a:t>
            </a:r>
            <a:r>
              <a:rPr lang="es-ES" dirty="0" err="1"/>
              <a:t>plans</a:t>
            </a:r>
            <a:r>
              <a:rPr lang="es-ES" dirty="0"/>
              <a:t> : </a:t>
            </a:r>
            <a:r>
              <a:rPr lang="es-ES" dirty="0" err="1"/>
              <a:t>prototype</a:t>
            </a:r>
            <a:r>
              <a:rPr lang="es-ES" dirty="0"/>
              <a:t> and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tests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7" name="Google Shape;140;p3">
            <a:extLst>
              <a:ext uri="{FF2B5EF4-FFF2-40B4-BE49-F238E27FC236}">
                <a16:creationId xmlns:a16="http://schemas.microsoft.com/office/drawing/2014/main" id="{EB9C440F-0412-F848-ABEF-C680619959B0}"/>
              </a:ext>
            </a:extLst>
          </p:cNvPr>
          <p:cNvSpPr txBox="1"/>
          <p:nvPr/>
        </p:nvSpPr>
        <p:spPr>
          <a:xfrm>
            <a:off x="246483" y="1454799"/>
            <a:ext cx="8001778" cy="292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activity</a:t>
            </a:r>
            <a:endParaRPr lang="es-ES" dirty="0"/>
          </a:p>
          <a:p>
            <a:pPr marL="490220" lvl="3" indent="-26797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Finalise the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implementation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of the new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front-end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components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identified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in Phase 1</a:t>
            </a:r>
          </a:p>
          <a:p>
            <a:pPr marL="490220" lvl="3" indent="-26797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Implementation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of back-end changes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necessary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to support the new front end</a:t>
            </a:r>
          </a:p>
          <a:p>
            <a:pPr marL="490220" lvl="3" indent="-26797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End user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testing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 and user </a:t>
            </a:r>
            <a:r>
              <a:rPr lang="fr-FR" sz="1600" dirty="0" err="1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experience</a:t>
            </a:r>
            <a:r>
              <a:rPr lang="fr-FR" sz="1600" dirty="0">
                <a:solidFill>
                  <a:srgbClr val="5C5C5C"/>
                </a:solidFill>
                <a:latin typeface="Open Sans"/>
                <a:ea typeface="Open Sans"/>
                <a:cs typeface="Open Sans"/>
              </a:rPr>
              <a:t> validation</a:t>
            </a:r>
            <a:endParaRPr lang="es-ES" dirty="0"/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dirty="0"/>
              <a:t>Main challenges </a:t>
            </a:r>
            <a:endParaRPr dirty="0"/>
          </a:p>
          <a:p>
            <a:pPr marL="539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dirty="0" err="1"/>
              <a:t>Organisational</a:t>
            </a:r>
            <a:r>
              <a:rPr lang="es-ES" dirty="0"/>
              <a:t>: </a:t>
            </a:r>
            <a:r>
              <a:rPr lang="es-ES" dirty="0" err="1"/>
              <a:t>Interact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 </a:t>
            </a:r>
            <a:r>
              <a:rPr lang="es-ES" dirty="0" err="1"/>
              <a:t>users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tests</a:t>
            </a:r>
            <a:endParaRPr lang="es-ES" dirty="0"/>
          </a:p>
          <a:p>
            <a:pPr marL="539750" indent="-28575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•"/>
              <a:defRPr sz="1600">
                <a:solidFill>
                  <a:srgbClr val="5C5C5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dirty="0" err="1"/>
              <a:t>Technical</a:t>
            </a:r>
            <a:r>
              <a:rPr lang="es-ES" dirty="0"/>
              <a:t>: </a:t>
            </a:r>
            <a:r>
              <a:rPr dirty="0"/>
              <a:t>Maintaining the performance and scalability of the system as a whole when gathering time-shifted data for large numbers of sensors</a:t>
            </a:r>
          </a:p>
        </p:txBody>
      </p:sp>
    </p:spTree>
    <p:extLst>
      <p:ext uri="{BB962C8B-B14F-4D97-AF65-F5344CB8AC3E}">
        <p14:creationId xmlns:p14="http://schemas.microsoft.com/office/powerpoint/2010/main" val="7984501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0BF2FE-926D-F54D-A961-FE6B3931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51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6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1A2C42"/>
      </a:dk1>
      <a:lt1>
        <a:srgbClr val="FFFFFF"/>
      </a:lt1>
      <a:dk2>
        <a:srgbClr val="A7A7A7"/>
      </a:dk2>
      <a:lt2>
        <a:srgbClr val="535353"/>
      </a:lt2>
      <a:accent1>
        <a:srgbClr val="1A2C42"/>
      </a:accent1>
      <a:accent2>
        <a:srgbClr val="F9B1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A2C42"/>
      </a:accent1>
      <a:accent2>
        <a:srgbClr val="F9B1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0ADF6E0157443AA2BA4FC4D871AE0" ma:contentTypeVersion="13" ma:contentTypeDescription="Crée un document." ma:contentTypeScope="" ma:versionID="482b741681cf99cb3d07fe7d6663011a">
  <xsd:schema xmlns:xsd="http://www.w3.org/2001/XMLSchema" xmlns:xs="http://www.w3.org/2001/XMLSchema" xmlns:p="http://schemas.microsoft.com/office/2006/metadata/properties" xmlns:ns2="1198f212-0835-45e2-b7a7-e460b6fe7c10" xmlns:ns3="e85c52c7-c629-4ab9-b06f-7ff52a278019" targetNamespace="http://schemas.microsoft.com/office/2006/metadata/properties" ma:root="true" ma:fieldsID="c2e0b4d276874fca5c0748416f3989aa" ns2:_="" ns3:_="">
    <xsd:import namespace="1198f212-0835-45e2-b7a7-e460b6fe7c10"/>
    <xsd:import namespace="e85c52c7-c629-4ab9-b06f-7ff52a2780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8f212-0835-45e2-b7a7-e460b6fe7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52c7-c629-4ab9-b06f-7ff52a278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4365CE-32FA-4B94-8CB2-477B5B9D6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8f212-0835-45e2-b7a7-e460b6fe7c10"/>
    <ds:schemaRef ds:uri="e85c52c7-c629-4ab9-b06f-7ff52a278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79B9D-137D-49E4-AD55-8B10666B5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7F6BD-820D-4139-A6FC-B09410CFBFDE}">
  <ds:schemaRefs>
    <ds:schemaRef ds:uri="http://purl.org/dc/elements/1.1/"/>
    <ds:schemaRef ds:uri="http://schemas.openxmlformats.org/package/2006/metadata/core-properties"/>
    <ds:schemaRef ds:uri="http://purl.org/dc/dcmitype/"/>
    <ds:schemaRef ds:uri="e85c52c7-c629-4ab9-b06f-7ff52a278019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198f212-0835-45e2-b7a7-e460b6fe7c1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</Words>
  <Application>Microsoft Office PowerPoint</Application>
  <PresentationFormat>On-screen Show (16:9)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Office-Design</vt:lpstr>
      <vt:lpstr>Accelerating carbon neutrality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carbon neutrality</dc:title>
  <cp:lastModifiedBy>Levent Gürgen</cp:lastModifiedBy>
  <cp:revision>47</cp:revision>
  <dcterms:modified xsi:type="dcterms:W3CDTF">2021-09-23T07:49:27Z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0x010100F6F0ADF6E0157443AA2BA4FC4D871AE0</vt:lpwstr>
  </property>
</Properties>
</file>